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  <p:sldMasterId id="2147483679" r:id="rId2"/>
  </p:sldMasterIdLst>
  <p:notesMasterIdLst>
    <p:notesMasterId r:id="rId17"/>
  </p:notesMasterIdLst>
  <p:sldIdLst>
    <p:sldId id="282" r:id="rId3"/>
    <p:sldId id="314" r:id="rId4"/>
    <p:sldId id="296" r:id="rId5"/>
    <p:sldId id="331" r:id="rId6"/>
    <p:sldId id="330" r:id="rId7"/>
    <p:sldId id="334" r:id="rId8"/>
    <p:sldId id="256" r:id="rId9"/>
    <p:sldId id="257" r:id="rId10"/>
    <p:sldId id="333" r:id="rId11"/>
    <p:sldId id="297" r:id="rId12"/>
    <p:sldId id="298" r:id="rId13"/>
    <p:sldId id="307" r:id="rId14"/>
    <p:sldId id="308" r:id="rId15"/>
    <p:sldId id="30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3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9C188-0937-42C5-8610-FBED3122FE69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E5D4-5B57-49B3-A618-203E4835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2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57503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6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7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41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66819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40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366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10686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0510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1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1080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04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78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1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41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71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95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41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89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388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5348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4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1376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10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8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9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3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2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22D9546-894D-84F5-770A-04AD73F9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808" y="755823"/>
            <a:ext cx="7965461" cy="994164"/>
          </a:xfrm>
        </p:spPr>
        <p:txBody>
          <a:bodyPr/>
          <a:lstStyle/>
          <a:p>
            <a:r>
              <a:rPr lang="en-US" sz="2800" b="0" i="0" dirty="0">
                <a:effectLst/>
              </a:rPr>
              <a:t>Research Presentation Agenda </a:t>
            </a:r>
            <a:br>
              <a:rPr lang="en-US" sz="2800" b="0" i="0" dirty="0">
                <a:effectLst/>
              </a:rPr>
            </a:br>
            <a:r>
              <a:rPr lang="en-US" sz="2800" b="0" i="0" cap="none" dirty="0">
                <a:effectLst/>
              </a:rPr>
              <a:t>by</a:t>
            </a:r>
            <a:r>
              <a:rPr lang="en-US" sz="2800" b="0" i="0" dirty="0">
                <a:effectLst/>
              </a:rPr>
              <a:t> Dr. Gail Hunter </a:t>
            </a:r>
            <a:endParaRPr lang="en-US" sz="2800" dirty="0">
              <a:effectLst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CC5A673-47ED-4BF5-D10E-696DD2052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0613" y="2493948"/>
            <a:ext cx="7965460" cy="3497698"/>
          </a:xfrm>
        </p:spPr>
        <p:txBody>
          <a:bodyPr>
            <a:normAutofit/>
          </a:bodyPr>
          <a:lstStyle/>
          <a:p>
            <a:r>
              <a:rPr lang="en-US" sz="2800" b="0" i="0" dirty="0">
                <a:effectLst/>
                <a:latin typeface="UICTFontTextStyleBody"/>
              </a:rPr>
              <a:t>Overview/Rationale</a:t>
            </a:r>
            <a:endParaRPr lang="en-US" sz="2800" dirty="0">
              <a:effectLst/>
              <a:latin typeface="UICTFontTextStyleBody"/>
            </a:endParaRPr>
          </a:p>
          <a:p>
            <a:r>
              <a:rPr lang="en-US" sz="2800" b="0" i="0" dirty="0">
                <a:effectLst/>
                <a:latin typeface="UICTFontTextStyleBody"/>
              </a:rPr>
              <a:t>Zone Webpages</a:t>
            </a:r>
            <a:endParaRPr lang="en-US" sz="2800" dirty="0">
              <a:effectLst/>
              <a:latin typeface="UICTFontTextStyleBody"/>
            </a:endParaRPr>
          </a:p>
          <a:p>
            <a:r>
              <a:rPr lang="en-US" sz="2800" b="0" i="0" dirty="0">
                <a:effectLst/>
                <a:latin typeface="UICTFontTextStyleBody"/>
              </a:rPr>
              <a:t>Comparing Survey Results</a:t>
            </a:r>
            <a:endParaRPr lang="en-US" sz="2800" dirty="0">
              <a:latin typeface="UICTFontTextStyleBody"/>
            </a:endParaRPr>
          </a:p>
          <a:p>
            <a:pPr lvl="1"/>
            <a:r>
              <a:rPr lang="en-US" sz="2400" b="0" i="0" dirty="0" err="1">
                <a:effectLst/>
                <a:latin typeface="UICTFontTextStyleBody"/>
              </a:rPr>
              <a:t>Innerscape</a:t>
            </a:r>
            <a:r>
              <a:rPr lang="en-US" sz="2400" b="0" i="0" dirty="0">
                <a:effectLst/>
                <a:latin typeface="UICTFontTextStyleBody"/>
              </a:rPr>
              <a:t>, Identity Development &amp; Word Associations</a:t>
            </a:r>
            <a:endParaRPr lang="en-US" sz="2400" dirty="0">
              <a:effectLst/>
              <a:latin typeface="UICTFontTextStyleBody"/>
            </a:endParaRPr>
          </a:p>
          <a:p>
            <a:r>
              <a:rPr lang="en-US" sz="2800" b="0" i="0" dirty="0">
                <a:effectLst/>
                <a:latin typeface="UICTFontTextStyleBody"/>
              </a:rPr>
              <a:t>Conclusion</a:t>
            </a:r>
            <a:endParaRPr lang="en-US" sz="2800" dirty="0">
              <a:effectLst/>
              <a:latin typeface="UICTFontTextStyleBody"/>
            </a:endParaRP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88835-C5E6-477E-BD1B-5AE8433A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62" y="598512"/>
            <a:ext cx="7125039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Uniqueness &amp; pers’ Satisfaction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AE076-F317-45FC-1679-CE01F2E09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62" y="1431875"/>
            <a:ext cx="4680518" cy="4840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672BAC-D26F-9A35-1AE7-A4329AD44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667" y="1003203"/>
            <a:ext cx="5138057" cy="54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3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4EB3-E8BF-4BBD-9B5D-FD438B0F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604" y="253146"/>
            <a:ext cx="7019205" cy="1082925"/>
          </a:xfrm>
        </p:spPr>
        <p:txBody>
          <a:bodyPr>
            <a:normAutofit fontScale="90000"/>
          </a:bodyPr>
          <a:lstStyle/>
          <a:p>
            <a:r>
              <a:rPr lang="en-US" dirty="0"/>
              <a:t>Social Acceptance &amp; Reflection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D28D8-1D13-C2F8-7AB7-AB88E344C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04" y="1336071"/>
            <a:ext cx="4797759" cy="5156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B87BAC-4802-A026-3AF7-C09145FB9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46877"/>
            <a:ext cx="5289111" cy="493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23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3B4FF-B714-06D7-6116-82081A85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54" y="354732"/>
            <a:ext cx="6353968" cy="980292"/>
          </a:xfrm>
        </p:spPr>
        <p:txBody>
          <a:bodyPr/>
          <a:lstStyle/>
          <a:p>
            <a:r>
              <a:rPr lang="en-US" dirty="0"/>
              <a:t>Adversity &amp; </a:t>
            </a:r>
            <a:r>
              <a:rPr lang="en-US" dirty="0" err="1"/>
              <a:t>Intraspection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60FC9-5B8D-477E-702A-E4F5F1A52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54" y="1335024"/>
            <a:ext cx="5300546" cy="5230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4FC464-E5A7-7E4E-9617-5CE561AEC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817" y="1272899"/>
            <a:ext cx="5587183" cy="523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01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C9038-2511-5E3C-CEEB-FFC8E6F9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0"/>
            <a:ext cx="6594508" cy="1017403"/>
          </a:xfrm>
        </p:spPr>
        <p:txBody>
          <a:bodyPr/>
          <a:lstStyle/>
          <a:p>
            <a:r>
              <a:rPr lang="en-US" dirty="0"/>
              <a:t>Perseverance &amp; Goals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0542F-22D7-C507-0978-E0BB5D7A7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330476"/>
            <a:ext cx="5228205" cy="5061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B48ABB-F41A-E14E-34C1-580F28882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48764"/>
            <a:ext cx="5228205" cy="50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89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9F42-2C32-2060-D9DA-9F4E4BEA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53" y="524740"/>
            <a:ext cx="5071872" cy="782490"/>
          </a:xfrm>
        </p:spPr>
        <p:txBody>
          <a:bodyPr/>
          <a:lstStyle/>
          <a:p>
            <a:r>
              <a:rPr lang="en-US" dirty="0"/>
              <a:t>Community &amp; Efficacy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435E8-C09C-B82C-F60E-2873FCE45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53" y="1307230"/>
            <a:ext cx="5369147" cy="5143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DC805E-3336-D438-C6D5-4B18027BC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741" y="1307230"/>
            <a:ext cx="5413279" cy="543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4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01265D6-9C06-DC19-651B-A3A25369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16" y="1014884"/>
            <a:ext cx="7965461" cy="765250"/>
          </a:xfrm>
        </p:spPr>
        <p:txBody>
          <a:bodyPr/>
          <a:lstStyle/>
          <a:p>
            <a:r>
              <a:rPr lang="en-US" sz="3200" dirty="0"/>
              <a:t>Research Foundation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4136A6-94B5-2B5D-6405-9E8076DBB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0373" y="2333175"/>
            <a:ext cx="7965460" cy="3977190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effectLst/>
                <a:latin typeface="UICTFontTextStyleBody"/>
              </a:rPr>
              <a:t>My 2nd master’s thesis is on the topic of Adolescent Identity </a:t>
            </a:r>
          </a:p>
          <a:p>
            <a:pPr lvl="1"/>
            <a:r>
              <a:rPr lang="en-US" b="0" i="0" dirty="0">
                <a:effectLst/>
                <a:latin typeface="UICTFontTextStyleBody"/>
              </a:rPr>
              <a:t>based on the work of Seth Schwartz.</a:t>
            </a:r>
          </a:p>
          <a:p>
            <a:endParaRPr lang="en-US" dirty="0">
              <a:effectLst/>
              <a:latin typeface=".AppleSystemUIFont"/>
            </a:endParaRPr>
          </a:p>
          <a:p>
            <a:r>
              <a:rPr lang="en-US" b="0" i="0" dirty="0">
                <a:effectLst/>
                <a:latin typeface="UICTFontTextStyleBody"/>
              </a:rPr>
              <a:t>My doctoral research topic was Multicultural Competence in Counselor Education</a:t>
            </a:r>
          </a:p>
          <a:p>
            <a:pPr lvl="1"/>
            <a:r>
              <a:rPr lang="en-US" b="0" i="0" dirty="0">
                <a:effectLst/>
                <a:latin typeface="UICTFontTextStyleBody"/>
              </a:rPr>
              <a:t>based on the work of </a:t>
            </a:r>
            <a:r>
              <a:rPr lang="en-US" b="0" i="0" dirty="0" err="1">
                <a:effectLst/>
                <a:latin typeface="UICTFontTextStyleBody"/>
              </a:rPr>
              <a:t>Manivong</a:t>
            </a:r>
            <a:r>
              <a:rPr lang="en-US" b="0" i="0" dirty="0">
                <a:effectLst/>
                <a:latin typeface="UICTFontTextStyleBody"/>
              </a:rPr>
              <a:t> J. </a:t>
            </a:r>
            <a:r>
              <a:rPr lang="en-US" b="0" i="0" dirty="0" err="1">
                <a:effectLst/>
                <a:latin typeface="UICTFontTextStyleBody"/>
              </a:rPr>
              <a:t>Ratts</a:t>
            </a:r>
            <a:r>
              <a:rPr lang="en-US" b="0" i="0" dirty="0">
                <a:effectLst/>
                <a:latin typeface="UICTFontTextStyleBody"/>
              </a:rPr>
              <a:t> 2015/16,</a:t>
            </a:r>
            <a:endParaRPr lang="en-US" dirty="0">
              <a:effectLst/>
              <a:latin typeface=".AppleSystemUIFont"/>
            </a:endParaRPr>
          </a:p>
          <a:p>
            <a:pPr lvl="1"/>
            <a:r>
              <a:rPr lang="en-US" b="0" i="0" dirty="0">
                <a:effectLst/>
                <a:latin typeface="UICTFontTextStyleBody"/>
              </a:rPr>
              <a:t>which I have converted into a professional development activity/course.</a:t>
            </a:r>
            <a:endParaRPr lang="en-US" dirty="0">
              <a:effectLst/>
              <a:latin typeface=".AppleSystemUIFont"/>
            </a:endParaRPr>
          </a:p>
          <a:p>
            <a:endParaRPr lang="en-US" b="0" i="0" dirty="0">
              <a:effectLst/>
              <a:latin typeface="UICTFontTextStyleBody"/>
            </a:endParaRPr>
          </a:p>
          <a:p>
            <a:r>
              <a:rPr lang="en-US" b="0" i="0" dirty="0">
                <a:effectLst/>
                <a:latin typeface="UICTFontTextStyleBody"/>
              </a:rPr>
              <a:t>My 1st master’s project is a multimedia production of Maya Angelou’s Inaugural Poem ‘On the Pulse of Morning’, </a:t>
            </a:r>
          </a:p>
          <a:p>
            <a:pPr lvl="1"/>
            <a:r>
              <a:rPr lang="en-US" b="0" i="0" dirty="0">
                <a:effectLst/>
                <a:latin typeface="UICTFontTextStyleBody"/>
              </a:rPr>
              <a:t>which is listed on a commemorative website.</a:t>
            </a:r>
            <a:endParaRPr lang="en-US" dirty="0">
              <a:effectLst/>
              <a:latin typeface=".AppleSystemUIFon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 Black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A2F173-88BE-BDD5-6DB4-307FE6CD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456" y="527614"/>
            <a:ext cx="2797990" cy="62492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2446B-2835-4A48-973B-C59265F0C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7719" y="5809127"/>
            <a:ext cx="4810461" cy="801006"/>
          </a:xfrm>
        </p:spPr>
        <p:txBody>
          <a:bodyPr>
            <a:normAutofit fontScale="92500" lnSpcReduction="20000"/>
          </a:bodyPr>
          <a:lstStyle/>
          <a:p>
            <a:r>
              <a:rPr lang="en-US" sz="1500" i="1" dirty="0"/>
              <a:t>Products - Data briefs - Number 241 - April 2016</a:t>
            </a:r>
            <a:r>
              <a:rPr lang="en-US" sz="1500" dirty="0"/>
              <a:t>. (2019, June 7). Centers for Disease Control and Prevention. https://www.cdc.gov/nchs/products/databriefs/db241.htm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58B4AA-A22C-43B7-8CBC-5D60427D0F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8272" y="1459910"/>
            <a:ext cx="6065633" cy="514259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8AA70-97AA-4874-896D-185989D7E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9248" y="1702067"/>
            <a:ext cx="4754880" cy="8229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Youth suicide rates rose 62% from 2007 to 2021: ‘People feel hopeless,’ one recent grad says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3DD2BC-3551-4668-B940-531CDECDF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6951" y="2606040"/>
            <a:ext cx="5026777" cy="822960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Shrikant, A. (n.d.). </a:t>
            </a:r>
            <a:r>
              <a:rPr lang="en-US" sz="1600" i="1" dirty="0">
                <a:solidFill>
                  <a:srgbClr val="FF0000"/>
                </a:solidFill>
              </a:rPr>
              <a:t>Youth suicide rates rose 62% from 2007 to 2021: 'People feel hopeless,' one recent grad says</a:t>
            </a:r>
            <a:r>
              <a:rPr lang="en-US" sz="1600" dirty="0">
                <a:solidFill>
                  <a:srgbClr val="FF0000"/>
                </a:solidFill>
              </a:rPr>
              <a:t>. CNBC. https://www.cnbc.com/2023/12/05/youth-suicide-rates-rose-62percent-from-2007-to-2021.html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BDEEB5-4B85-4EAF-80FE-52A7BCC7EA9E}"/>
              </a:ext>
            </a:extLst>
          </p:cNvPr>
          <p:cNvPicPr/>
          <p:nvPr/>
        </p:nvPicPr>
        <p:blipFill rotWithShape="1">
          <a:blip r:embed="rId3"/>
          <a:srcRect l="11171" t="10975" r="61766" b="75436"/>
          <a:stretch/>
        </p:blipFill>
        <p:spPr bwMode="auto">
          <a:xfrm>
            <a:off x="564775" y="154910"/>
            <a:ext cx="5809129" cy="130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939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01B4A3-4E47-526F-C70C-59F7FDF657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 Black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A survey table with text&#10;&#10;Description automatically generated">
            <a:extLst>
              <a:ext uri="{FF2B5EF4-FFF2-40B4-BE49-F238E27FC236}">
                <a16:creationId xmlns:a16="http://schemas.microsoft.com/office/drawing/2014/main" id="{181C0465-7546-67ED-04B5-30BD125B2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43" y="649354"/>
            <a:ext cx="7197714" cy="57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F938A-DBE5-E00E-85F6-A37CC3838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 Black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 descr="A survey questions list&#10;&#10;Description automatically generated with medium confidence">
            <a:extLst>
              <a:ext uri="{FF2B5EF4-FFF2-40B4-BE49-F238E27FC236}">
                <a16:creationId xmlns:a16="http://schemas.microsoft.com/office/drawing/2014/main" id="{255BFC79-72AD-CFFA-BAB4-E0E30C71D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917" y="696993"/>
            <a:ext cx="7216765" cy="546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3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C586D-9146-E58A-A91E-D0FC7DA439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6C0C1C-C0E7-2670-63AB-1E452358B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807989"/>
              </p:ext>
            </p:extLst>
          </p:nvPr>
        </p:nvGraphicFramePr>
        <p:xfrm>
          <a:off x="2019720" y="2049864"/>
          <a:ext cx="9947868" cy="2773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169">
                  <a:extLst>
                    <a:ext uri="{9D8B030D-6E8A-4147-A177-3AD203B41FA5}">
                      <a16:colId xmlns:a16="http://schemas.microsoft.com/office/drawing/2014/main" val="129556457"/>
                    </a:ext>
                  </a:extLst>
                </a:gridCol>
                <a:gridCol w="2260879">
                  <a:extLst>
                    <a:ext uri="{9D8B030D-6E8A-4147-A177-3AD203B41FA5}">
                      <a16:colId xmlns:a16="http://schemas.microsoft.com/office/drawing/2014/main" val="2957338197"/>
                    </a:ext>
                  </a:extLst>
                </a:gridCol>
                <a:gridCol w="2582427">
                  <a:extLst>
                    <a:ext uri="{9D8B030D-6E8A-4147-A177-3AD203B41FA5}">
                      <a16:colId xmlns:a16="http://schemas.microsoft.com/office/drawing/2014/main" val="2179589431"/>
                    </a:ext>
                  </a:extLst>
                </a:gridCol>
                <a:gridCol w="2783393">
                  <a:extLst>
                    <a:ext uri="{9D8B030D-6E8A-4147-A177-3AD203B41FA5}">
                      <a16:colId xmlns:a16="http://schemas.microsoft.com/office/drawing/2014/main" val="1386431065"/>
                    </a:ext>
                  </a:extLst>
                </a:gridCol>
              </a:tblGrid>
              <a:tr h="462314">
                <a:tc>
                  <a:txBody>
                    <a:bodyPr/>
                    <a:lstStyle/>
                    <a:p>
                      <a:r>
                        <a:rPr lang="en-US" dirty="0"/>
                        <a:t>Survey Instrument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 sizes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Last Data Collected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Began Data 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74784"/>
                  </a:ext>
                </a:extLst>
              </a:tr>
              <a:tr h="462314">
                <a:tc>
                  <a:txBody>
                    <a:bodyPr/>
                    <a:lstStyle/>
                    <a:p>
                      <a:r>
                        <a:rPr lang="en-US" dirty="0"/>
                        <a:t>Identity Correlates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 Mixed 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751867"/>
                  </a:ext>
                </a:extLst>
              </a:tr>
              <a:tr h="462314">
                <a:tc>
                  <a:txBody>
                    <a:bodyPr/>
                    <a:lstStyle/>
                    <a:p>
                      <a:r>
                        <a:rPr lang="en-US" dirty="0"/>
                        <a:t>Word Association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964183"/>
                  </a:ext>
                </a:extLst>
              </a:tr>
              <a:tr h="462314">
                <a:tc>
                  <a:txBody>
                    <a:bodyPr/>
                    <a:lstStyle/>
                    <a:p>
                      <a:r>
                        <a:rPr lang="en-US" dirty="0" err="1"/>
                        <a:t>InnerSpace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078063"/>
                  </a:ext>
                </a:extLst>
              </a:tr>
              <a:tr h="462314">
                <a:tc>
                  <a:txBody>
                    <a:bodyPr/>
                    <a:lstStyle/>
                    <a:p>
                      <a:r>
                        <a:rPr lang="en-US" dirty="0"/>
                        <a:t>Social 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7/40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417236"/>
                  </a:ext>
                </a:extLst>
              </a:tr>
              <a:tr h="462314">
                <a:tc>
                  <a:txBody>
                    <a:bodyPr/>
                    <a:lstStyle/>
                    <a:p>
                      <a:r>
                        <a:rPr lang="en-US" dirty="0"/>
                        <a:t>Self-Awareness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10/32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879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11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1D9-3DB2-4458-B8DD-FA412284C8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Schwartz, S. J., Zamboanga, B. L., </a:t>
            </a:r>
            <a:r>
              <a:rPr lang="en-US" sz="2000" dirty="0" err="1"/>
              <a:t>Luyckx</a:t>
            </a:r>
            <a:r>
              <a:rPr lang="en-US" sz="2000" dirty="0"/>
              <a:t>, K., </a:t>
            </a:r>
            <a:r>
              <a:rPr lang="en-US" sz="2000" dirty="0" err="1"/>
              <a:t>Meca</a:t>
            </a:r>
            <a:r>
              <a:rPr lang="en-US" sz="2000" dirty="0"/>
              <a:t>, A., &amp; Ritchie, R. A. (2013). Identity in emerging adulthood. </a:t>
            </a:r>
            <a:r>
              <a:rPr lang="en-US" sz="2000" i="1" dirty="0"/>
              <a:t>Emerging Adulthood</a:t>
            </a:r>
            <a:r>
              <a:rPr lang="en-US" sz="2000" dirty="0"/>
              <a:t>, </a:t>
            </a:r>
            <a:r>
              <a:rPr lang="en-US" sz="2000" i="1" dirty="0"/>
              <a:t>1</a:t>
            </a:r>
            <a:r>
              <a:rPr lang="en-US" sz="2000" dirty="0"/>
              <a:t>(2), 96-113. https://doi.org/10.1177/2167696813479781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3BE3A-15BD-4FEA-B72B-C31B1FB163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Surveys designed by </a:t>
            </a:r>
          </a:p>
          <a:p>
            <a:r>
              <a:rPr lang="en-US" dirty="0"/>
              <a:t>Dr. Gail Hunter</a:t>
            </a:r>
          </a:p>
        </p:txBody>
      </p:sp>
    </p:spTree>
    <p:extLst>
      <p:ext uri="{BB962C8B-B14F-4D97-AF65-F5344CB8AC3E}">
        <p14:creationId xmlns:p14="http://schemas.microsoft.com/office/powerpoint/2010/main" val="343710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F51B6-A93A-4D18-9B7C-459BFD81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Theory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5FA76-D008-4FFC-AD26-1428E836C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4469" y="2290996"/>
            <a:ext cx="5829147" cy="396159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Abstract</a:t>
            </a:r>
            <a:br>
              <a:rPr lang="en-US" dirty="0"/>
            </a:br>
            <a:r>
              <a:rPr lang="en-US" dirty="0"/>
              <a:t>The present article presents a review of identity status-based theory and research with adolescents and emerging adults, with some coverage of related approaches such as narrative </a:t>
            </a:r>
            <a:r>
              <a:rPr lang="en-US" b="1" dirty="0"/>
              <a:t>identity and identity style</a:t>
            </a:r>
            <a:r>
              <a:rPr lang="en-US" dirty="0"/>
              <a:t>. </a:t>
            </a:r>
          </a:p>
          <a:p>
            <a:r>
              <a:rPr lang="en-US" dirty="0"/>
              <a:t>In the first section, we review Erikson’s theory</a:t>
            </a:r>
            <a:br>
              <a:rPr lang="en-US" dirty="0"/>
            </a:br>
            <a:r>
              <a:rPr lang="en-US" dirty="0"/>
              <a:t>of identity and early identity status research examining </a:t>
            </a:r>
            <a:r>
              <a:rPr lang="en-US" b="1" dirty="0"/>
              <a:t>differences in personality and cognitive variables across statuses. </a:t>
            </a:r>
          </a:p>
          <a:p>
            <a:r>
              <a:rPr lang="en-US" dirty="0"/>
              <a:t>We then review two contemporary identity models that extend identity status theory and explicitly frame identity development as a </a:t>
            </a:r>
            <a:r>
              <a:rPr lang="en-US" b="1" dirty="0"/>
              <a:t>dynamic and iterative process</a:t>
            </a:r>
            <a:r>
              <a:rPr lang="en-US" dirty="0"/>
              <a:t>. </a:t>
            </a:r>
          </a:p>
          <a:p>
            <a:r>
              <a:rPr lang="en-US" dirty="0"/>
              <a:t>We also review work that has focused on </a:t>
            </a:r>
            <a:r>
              <a:rPr lang="en-US" b="1" dirty="0"/>
              <a:t>specific domains of identity.</a:t>
            </a:r>
            <a:r>
              <a:rPr lang="en-US" dirty="0"/>
              <a:t> </a:t>
            </a:r>
          </a:p>
          <a:p>
            <a:r>
              <a:rPr lang="en-US" dirty="0"/>
              <a:t>The second section of the article discusses </a:t>
            </a:r>
            <a:r>
              <a:rPr lang="en-US" b="1" dirty="0"/>
              <a:t>mental and physical health correlates </a:t>
            </a:r>
            <a:r>
              <a:rPr lang="en-US" dirty="0"/>
              <a:t>of identity processes and statuses. </a:t>
            </a:r>
          </a:p>
          <a:p>
            <a:r>
              <a:rPr lang="en-US" dirty="0"/>
              <a:t>The article concludes with recommendations for future identity research with adolescent and emerging adult populations.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6A36FF-BC15-4576-A5C3-1B544346C206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8578516" y="3951796"/>
            <a:ext cx="3064648" cy="204309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A733AB-12C8-40A1-93AC-60FE033FC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63" y="1239252"/>
            <a:ext cx="3120189" cy="23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7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FE6506-B13F-529B-D5DF-DA3692AEC0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EB61AD2B-D1BD-04EB-27E5-EC22039F2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354" y="372978"/>
            <a:ext cx="4269190" cy="6008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C1DA1D-3C82-01CF-840E-18F32EABA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106"/>
          <a:stretch/>
        </p:blipFill>
        <p:spPr>
          <a:xfrm>
            <a:off x="7255865" y="2598821"/>
            <a:ext cx="4703524" cy="141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8125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8279</TotalTime>
  <Words>461</Words>
  <Application>Microsoft Office PowerPoint</Application>
  <PresentationFormat>Widescreen</PresentationFormat>
  <Paragraphs>64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.AppleSystemUIFont</vt:lpstr>
      <vt:lpstr>Aptos</vt:lpstr>
      <vt:lpstr>Arial</vt:lpstr>
      <vt:lpstr>Arial Black</vt:lpstr>
      <vt:lpstr>Sabon Next LT</vt:lpstr>
      <vt:lpstr>Tw Cen MT</vt:lpstr>
      <vt:lpstr>Tw Cen MT Condensed</vt:lpstr>
      <vt:lpstr>UICTFontTextStyleBody</vt:lpstr>
      <vt:lpstr>Wingdings 3</vt:lpstr>
      <vt:lpstr>Custom</vt:lpstr>
      <vt:lpstr>Integral</vt:lpstr>
      <vt:lpstr>Research Presentation Agenda  by Dr. Gail Hunter </vt:lpstr>
      <vt:lpstr>Research Foundation </vt:lpstr>
      <vt:lpstr>problem</vt:lpstr>
      <vt:lpstr>PowerPoint Presentation</vt:lpstr>
      <vt:lpstr>PowerPoint Presentation</vt:lpstr>
      <vt:lpstr>PowerPoint Presentation</vt:lpstr>
      <vt:lpstr>Schwartz, S. J., Zamboanga, B. L., Luyckx, K., Meca, A., &amp; Ritchie, R. A. (2013). Identity in emerging adulthood. Emerging Adulthood, 1(2), 96-113. https://doi.org/10.1177/2167696813479781</vt:lpstr>
      <vt:lpstr>Identity Theory </vt:lpstr>
      <vt:lpstr>PowerPoint Presentation</vt:lpstr>
      <vt:lpstr>Uniqueness &amp; pers’ Satisfaction </vt:lpstr>
      <vt:lpstr>Social Acceptance &amp; Reflection</vt:lpstr>
      <vt:lpstr>Adversity &amp; Intraspection</vt:lpstr>
      <vt:lpstr>Perseverance &amp; Goals</vt:lpstr>
      <vt:lpstr>Community &amp; Efficacy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Hunter - Alumni</dc:creator>
  <cp:lastModifiedBy>Gail Hunter</cp:lastModifiedBy>
  <cp:revision>46</cp:revision>
  <dcterms:created xsi:type="dcterms:W3CDTF">2024-03-28T13:23:34Z</dcterms:created>
  <dcterms:modified xsi:type="dcterms:W3CDTF">2025-08-13T13:12:38Z</dcterms:modified>
</cp:coreProperties>
</file>