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33"/>
  </p:notesMasterIdLst>
  <p:handoutMasterIdLst>
    <p:handoutMasterId r:id="rId34"/>
  </p:handoutMasterIdLst>
  <p:sldIdLst>
    <p:sldId id="410" r:id="rId5"/>
    <p:sldId id="424" r:id="rId6"/>
    <p:sldId id="383" r:id="rId7"/>
    <p:sldId id="409" r:id="rId8"/>
    <p:sldId id="389" r:id="rId9"/>
    <p:sldId id="391" r:id="rId10"/>
    <p:sldId id="411" r:id="rId11"/>
    <p:sldId id="412" r:id="rId12"/>
    <p:sldId id="413" r:id="rId13"/>
    <p:sldId id="414" r:id="rId14"/>
    <p:sldId id="415" r:id="rId15"/>
    <p:sldId id="416" r:id="rId16"/>
    <p:sldId id="397" r:id="rId17"/>
    <p:sldId id="425" r:id="rId18"/>
    <p:sldId id="408" r:id="rId19"/>
    <p:sldId id="407" r:id="rId20"/>
    <p:sldId id="406" r:id="rId21"/>
    <p:sldId id="417" r:id="rId22"/>
    <p:sldId id="418" r:id="rId23"/>
    <p:sldId id="419" r:id="rId24"/>
    <p:sldId id="420" r:id="rId25"/>
    <p:sldId id="404" r:id="rId26"/>
    <p:sldId id="421" r:id="rId27"/>
    <p:sldId id="422" r:id="rId28"/>
    <p:sldId id="405" r:id="rId29"/>
    <p:sldId id="423" r:id="rId30"/>
    <p:sldId id="403" r:id="rId31"/>
    <p:sldId id="39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398" autoAdjust="0"/>
    <p:restoredTop sz="96327" autoAdjust="0"/>
  </p:normalViewPr>
  <p:slideViewPr>
    <p:cSldViewPr snapToGrid="0">
      <p:cViewPr varScale="1">
        <p:scale>
          <a:sx n="72" d="100"/>
          <a:sy n="72" d="100"/>
        </p:scale>
        <p:origin x="78" y="5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EDD12-BCD5-485B-BCBC-34BB01D7923C}" type="datetimeFigureOut">
              <a:rPr lang="en-US" smtClean="0"/>
              <a:t>8/13/2025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230DF-5933-439D-898F-38E9AC9BA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8/13/2025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453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596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233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2331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4881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923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416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433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248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276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BC04D-2568-C19F-6211-ABA7996CB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BD96A4-D432-FA69-5E46-4DF91D77CA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639921-CFBB-DE6F-31EB-81B758CA02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3E3F8-8185-F97B-2F08-1F44FCE2A5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777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83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160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759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F555767-B3D8-BD57-1D42-7F6E1E668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457200" indent="0">
              <a:spcBef>
                <a:spcPts val="1800"/>
              </a:spcBef>
              <a:buNone/>
              <a:defRPr sz="2000"/>
            </a:lvl2pPr>
            <a:lvl3pPr marL="914400" indent="0">
              <a:spcBef>
                <a:spcPts val="1800"/>
              </a:spcBef>
              <a:buNone/>
              <a:defRPr sz="2000"/>
            </a:lvl3pPr>
            <a:lvl4pPr marL="1371600" indent="0">
              <a:spcBef>
                <a:spcPts val="1800"/>
              </a:spcBef>
              <a:buNone/>
              <a:defRPr sz="2000"/>
            </a:lvl4pPr>
            <a:lvl5pPr marL="1828800" indent="0">
              <a:spcBef>
                <a:spcPts val="1800"/>
              </a:spcBef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432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>
              <a:spcBef>
                <a:spcPts val="18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9744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0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7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en-US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42" name="Date Placeholder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8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1113"/>
            <a:ext cx="5791200" cy="6880226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9835" y="456860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1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296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05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9436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5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2E558A9-6DD6-E21D-3A8F-6707E1DD1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AutoShape 24">
              <a:extLst>
                <a:ext uri="{FF2B5EF4-FFF2-40B4-BE49-F238E27FC236}">
                  <a16:creationId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sz="2000"/>
            </a:lvl3pPr>
            <a:lvl4pPr marL="1371600" indent="0">
              <a:spcBef>
                <a:spcPts val="1800"/>
              </a:spcBef>
              <a:buFont typeface="+mj-lt"/>
              <a:buNone/>
              <a:defRPr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4606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5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9319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698" r:id="rId2"/>
    <p:sldLayoutId id="2147483710" r:id="rId3"/>
    <p:sldLayoutId id="2147483700" r:id="rId4"/>
    <p:sldLayoutId id="2147483701" r:id="rId5"/>
    <p:sldLayoutId id="2147483659" r:id="rId6"/>
    <p:sldLayoutId id="2147483709" r:id="rId7"/>
    <p:sldLayoutId id="2147483708" r:id="rId8"/>
    <p:sldLayoutId id="2147483707" r:id="rId9"/>
    <p:sldLayoutId id="2147483706" r:id="rId10"/>
    <p:sldLayoutId id="2147483705" r:id="rId11"/>
    <p:sldLayoutId id="2147483704" r:id="rId12"/>
    <p:sldLayoutId id="2147483703" r:id="rId13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5E9210-4F28-13B0-AC7F-946D9B2FA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558383"/>
            <a:ext cx="5700304" cy="3882331"/>
          </a:xfrm>
        </p:spPr>
        <p:txBody>
          <a:bodyPr/>
          <a:lstStyle/>
          <a:p>
            <a:r>
              <a:rPr lang="en-US" dirty="0"/>
              <a:t>Socio-cognitive </a:t>
            </a:r>
            <a:br>
              <a:rPr lang="en-US" dirty="0"/>
            </a:br>
            <a:r>
              <a:rPr lang="en-US" dirty="0"/>
              <a:t>Awareness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Spring 2024</a:t>
            </a:r>
            <a:br>
              <a:rPr lang="en-US" dirty="0"/>
            </a:br>
            <a:r>
              <a:rPr lang="en-US" dirty="0"/>
              <a:t>12/18/2015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304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8238C-2E33-EFA7-49CA-82D2FA491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979" y="0"/>
            <a:ext cx="9778365" cy="926058"/>
          </a:xfrm>
        </p:spPr>
        <p:txBody>
          <a:bodyPr/>
          <a:lstStyle/>
          <a:p>
            <a:r>
              <a:rPr lang="en-US" dirty="0"/>
              <a:t>Self-concept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6405FC9-645B-7BCB-B466-DC87C5EBA021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6572174" y="445117"/>
            <a:ext cx="5039255" cy="5828683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019F7E9-A41C-DCD9-033F-1E63C649A3F6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/>
          <a:stretch>
            <a:fillRect/>
          </a:stretch>
        </p:blipFill>
        <p:spPr>
          <a:xfrm>
            <a:off x="644946" y="1270000"/>
            <a:ext cx="4974881" cy="53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34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A68FE-2F59-7DDC-3048-BA897F4C2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96453"/>
            <a:ext cx="9778365" cy="956296"/>
          </a:xfrm>
        </p:spPr>
        <p:txBody>
          <a:bodyPr/>
          <a:lstStyle/>
          <a:p>
            <a:r>
              <a:rPr lang="en-US" dirty="0"/>
              <a:t>Gender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73F10BF-DE91-B12E-98E6-C8EF9F94E3A0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6096000" y="774601"/>
            <a:ext cx="6170584" cy="549920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0FC7E17-529A-1BB7-1027-3E75CC6462A4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/>
          <a:stretch>
            <a:fillRect/>
          </a:stretch>
        </p:blipFill>
        <p:spPr>
          <a:xfrm>
            <a:off x="553440" y="1487596"/>
            <a:ext cx="4930102" cy="507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833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3E4BC-D4F2-684C-1DC5-A804F2C3C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84005"/>
            <a:ext cx="9778365" cy="747298"/>
          </a:xfrm>
        </p:spPr>
        <p:txBody>
          <a:bodyPr/>
          <a:lstStyle/>
          <a:p>
            <a:r>
              <a:rPr lang="en-US" dirty="0"/>
              <a:t>Aspirations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0866619-FD28-0249-96D5-95F92B28A437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6618790" y="645075"/>
            <a:ext cx="4720496" cy="5628725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DDED80D-D80B-A91A-7418-C9B3C20D027D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/>
          <a:stretch>
            <a:fillRect/>
          </a:stretch>
        </p:blipFill>
        <p:spPr>
          <a:xfrm>
            <a:off x="1153206" y="1331303"/>
            <a:ext cx="4633081" cy="494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495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633A5-8BE3-D44D-57F3-2EF161376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605F61-1736-A25A-37C7-F28377907C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4656666"/>
            <a:ext cx="5486400" cy="1163319"/>
          </a:xfrm>
        </p:spPr>
        <p:txBody>
          <a:bodyPr/>
          <a:lstStyle/>
          <a:p>
            <a:r>
              <a:rPr lang="en-US" dirty="0"/>
              <a:t>Self-awareness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Spring 2024</a:t>
            </a:r>
            <a:br>
              <a:rPr lang="en-US" dirty="0"/>
            </a:br>
            <a:r>
              <a:rPr lang="en-US" dirty="0"/>
              <a:t>12/18/2015 </a:t>
            </a:r>
          </a:p>
        </p:txBody>
      </p:sp>
    </p:spTree>
    <p:extLst>
      <p:ext uri="{BB962C8B-B14F-4D97-AF65-F5344CB8AC3E}">
        <p14:creationId xmlns:p14="http://schemas.microsoft.com/office/powerpoint/2010/main" val="2039059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phone&#10;&#10;Description automatically generated">
            <a:extLst>
              <a:ext uri="{FF2B5EF4-FFF2-40B4-BE49-F238E27FC236}">
                <a16:creationId xmlns:a16="http://schemas.microsoft.com/office/drawing/2014/main" id="{28756EA9-081D-851D-F82D-A6604EAB1B17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792" y="424070"/>
            <a:ext cx="4337973" cy="6220167"/>
          </a:xfrm>
        </p:spPr>
      </p:pic>
    </p:spTree>
    <p:extLst>
      <p:ext uri="{BB962C8B-B14F-4D97-AF65-F5344CB8AC3E}">
        <p14:creationId xmlns:p14="http://schemas.microsoft.com/office/powerpoint/2010/main" val="3163379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475" y="498307"/>
            <a:ext cx="11515050" cy="912488"/>
          </a:xfrm>
        </p:spPr>
        <p:txBody>
          <a:bodyPr/>
          <a:lstStyle/>
          <a:p>
            <a:r>
              <a:rPr lang="en-US" dirty="0"/>
              <a:t>Self-expression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15C475-D1C1-775E-4909-A36D561C2126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/>
          <a:stretch>
            <a:fillRect/>
          </a:stretch>
        </p:blipFill>
        <p:spPr>
          <a:xfrm>
            <a:off x="7137884" y="997497"/>
            <a:ext cx="5008160" cy="5164666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ACFB4A8-2AC4-D241-4BD7-347DFB177061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4"/>
          <a:stretch>
            <a:fillRect/>
          </a:stretch>
        </p:blipFill>
        <p:spPr>
          <a:xfrm>
            <a:off x="1093287" y="1693333"/>
            <a:ext cx="5013400" cy="516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84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D29B5-1B58-809F-FEA7-B82105E94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03" y="326510"/>
            <a:ext cx="9778365" cy="926058"/>
          </a:xfrm>
        </p:spPr>
        <p:txBody>
          <a:bodyPr/>
          <a:lstStyle/>
          <a:p>
            <a:r>
              <a:rPr lang="en-US" dirty="0"/>
              <a:t>Independence 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7E0B211-E901-317A-17EC-5B2503A7855E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/>
          <a:stretch>
            <a:fillRect/>
          </a:stretch>
        </p:blipFill>
        <p:spPr>
          <a:xfrm>
            <a:off x="6651455" y="1421191"/>
            <a:ext cx="5208843" cy="5110299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68CC52-5CE1-BA77-12B2-21054B86A70A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4"/>
          <a:stretch>
            <a:fillRect/>
          </a:stretch>
        </p:blipFill>
        <p:spPr>
          <a:xfrm>
            <a:off x="1026493" y="1421191"/>
            <a:ext cx="4890686" cy="485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25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A871D-B15E-C971-7C85-0AF173E38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6095"/>
            <a:ext cx="10972800" cy="895820"/>
          </a:xfrm>
        </p:spPr>
        <p:txBody>
          <a:bodyPr/>
          <a:lstStyle/>
          <a:p>
            <a:r>
              <a:rPr lang="en-US" dirty="0"/>
              <a:t>Gender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5F0A4B5B-BBC4-1C98-B1C2-18FDE480683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376672" y="1031915"/>
            <a:ext cx="5452853" cy="4985466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18DF3F-2521-1EE6-2659-BDC9D434634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609601" y="1693862"/>
            <a:ext cx="4990856" cy="507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4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9BD06-D56D-6278-4F12-224C50865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873" y="323380"/>
            <a:ext cx="10972800" cy="895820"/>
          </a:xfrm>
        </p:spPr>
        <p:txBody>
          <a:bodyPr/>
          <a:lstStyle/>
          <a:p>
            <a:r>
              <a:rPr lang="en-US" dirty="0"/>
              <a:t>Fortitude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3712400-9A66-34D0-62FE-86945355941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719126" y="1219201"/>
            <a:ext cx="5212458" cy="531542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3406F9D-1F1A-3F84-13EC-B999A068727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088571" y="1318728"/>
            <a:ext cx="5007429" cy="521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46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C418A-F0EC-6817-B24E-7B0C371E0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873" y="584199"/>
            <a:ext cx="10972800" cy="564849"/>
          </a:xfrm>
        </p:spPr>
        <p:txBody>
          <a:bodyPr/>
          <a:lstStyle/>
          <a:p>
            <a:r>
              <a:rPr lang="en-US" dirty="0"/>
              <a:t>Facing Adversity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F305DB0-AFCE-DD8B-2F54-B85308328E5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7062300" y="937381"/>
            <a:ext cx="4997813" cy="5336419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781F22B-85D7-5964-1DA3-D692C010080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855873" y="1285464"/>
            <a:ext cx="5240128" cy="555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96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screenshot of a phone&#10;&#10;Description automatically generated">
            <a:extLst>
              <a:ext uri="{FF2B5EF4-FFF2-40B4-BE49-F238E27FC236}">
                <a16:creationId xmlns:a16="http://schemas.microsoft.com/office/drawing/2014/main" id="{CA632108-6FF9-37BF-B127-EB130E76E410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452" y="387720"/>
            <a:ext cx="4239307" cy="6041430"/>
          </a:xfrm>
        </p:spPr>
      </p:pic>
    </p:spTree>
    <p:extLst>
      <p:ext uri="{BB962C8B-B14F-4D97-AF65-F5344CB8AC3E}">
        <p14:creationId xmlns:p14="http://schemas.microsoft.com/office/powerpoint/2010/main" val="270190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38D86-4CEE-25A9-B455-2B02AC72C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3930"/>
            <a:ext cx="10972800" cy="925863"/>
          </a:xfrm>
        </p:spPr>
        <p:txBody>
          <a:bodyPr/>
          <a:lstStyle/>
          <a:p>
            <a:r>
              <a:rPr lang="en-US" dirty="0" err="1"/>
              <a:t>Intraspection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8054183-66AE-F20A-C890-249028F60EA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080760" y="846862"/>
            <a:ext cx="5859514" cy="5427133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7D4C013-0203-0ECE-65AF-FED2FA845A8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609600" y="1403917"/>
            <a:ext cx="4533477" cy="486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16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A0CA9-4C15-C0B2-0014-6625AE39F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5857"/>
            <a:ext cx="10972800" cy="956296"/>
          </a:xfrm>
        </p:spPr>
        <p:txBody>
          <a:bodyPr/>
          <a:lstStyle/>
          <a:p>
            <a:r>
              <a:rPr lang="en-US" dirty="0"/>
              <a:t>Assertiveness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117D99A-C58F-46D3-492B-34AD68E2FBA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949894" y="1179481"/>
            <a:ext cx="4880493" cy="5094514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3BB7FDF-2DF7-EAE6-0417-516382E181F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287564" y="1134877"/>
            <a:ext cx="4880493" cy="513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75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DB496A2-4043-937D-2131-87ABA0B7E6B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253921" y="1417725"/>
            <a:ext cx="5824852" cy="524186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CB5BEC7-C132-02B9-DDC3-E14B900BF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06" y="198408"/>
            <a:ext cx="10972800" cy="895820"/>
          </a:xfrm>
        </p:spPr>
        <p:txBody>
          <a:bodyPr/>
          <a:lstStyle/>
          <a:p>
            <a:r>
              <a:rPr lang="en-US" dirty="0"/>
              <a:t>Emotional Intelligence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4FAF7D-0DE6-6AB2-98FE-DBAA0268160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445339" y="1417725"/>
            <a:ext cx="4801933" cy="485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68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A418B-E115-429E-71FD-840457D86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523" y="299158"/>
            <a:ext cx="6662783" cy="835344"/>
          </a:xfrm>
        </p:spPr>
        <p:txBody>
          <a:bodyPr/>
          <a:lstStyle/>
          <a:p>
            <a:r>
              <a:rPr lang="en-US" dirty="0"/>
              <a:t>Goal-setting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A05AAD7-F781-9F09-36A2-8F42A68B418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950137" y="1134503"/>
            <a:ext cx="5902793" cy="542434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1AD7F3F-4CAD-416F-82A3-C10442F5289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510275" y="1542143"/>
            <a:ext cx="4772623" cy="473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094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450F1-495A-4F6A-CBB7-83472AD6C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245" y="135997"/>
            <a:ext cx="10932706" cy="896015"/>
          </a:xfrm>
        </p:spPr>
        <p:txBody>
          <a:bodyPr/>
          <a:lstStyle/>
          <a:p>
            <a:r>
              <a:rPr lang="en-US" dirty="0"/>
              <a:t>Developmental stage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38B8763-E4F7-DB8B-4BAC-B023EBD22382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131287" y="877100"/>
            <a:ext cx="5802468" cy="5396895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19CCF7F-E7FC-27A7-58E8-670666B84F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711817" y="1088801"/>
            <a:ext cx="4915545" cy="518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66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Placeholder 2">
            <a:extLst>
              <a:ext uri="{FF2B5EF4-FFF2-40B4-BE49-F238E27FC236}">
                <a16:creationId xmlns:a16="http://schemas.microsoft.com/office/drawing/2014/main" id="{C60AA2D2-28D7-69D7-F6C5-B31DAD3332C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1172705"/>
              </p:ext>
            </p:extLst>
          </p:nvPr>
        </p:nvGraphicFramePr>
        <p:xfrm>
          <a:off x="3670300" y="584200"/>
          <a:ext cx="7930340" cy="396468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982585">
                  <a:extLst>
                    <a:ext uri="{9D8B030D-6E8A-4147-A177-3AD203B41FA5}">
                      <a16:colId xmlns:a16="http://schemas.microsoft.com/office/drawing/2014/main" val="127040821"/>
                    </a:ext>
                  </a:extLst>
                </a:gridCol>
                <a:gridCol w="1982585">
                  <a:extLst>
                    <a:ext uri="{9D8B030D-6E8A-4147-A177-3AD203B41FA5}">
                      <a16:colId xmlns:a16="http://schemas.microsoft.com/office/drawing/2014/main" val="149845700"/>
                    </a:ext>
                  </a:extLst>
                </a:gridCol>
                <a:gridCol w="1982585">
                  <a:extLst>
                    <a:ext uri="{9D8B030D-6E8A-4147-A177-3AD203B41FA5}">
                      <a16:colId xmlns:a16="http://schemas.microsoft.com/office/drawing/2014/main" val="3119692462"/>
                    </a:ext>
                  </a:extLst>
                </a:gridCol>
                <a:gridCol w="1982585">
                  <a:extLst>
                    <a:ext uri="{9D8B030D-6E8A-4147-A177-3AD203B41FA5}">
                      <a16:colId xmlns:a16="http://schemas.microsoft.com/office/drawing/2014/main" val="3472639139"/>
                    </a:ext>
                  </a:extLst>
                </a:gridCol>
              </a:tblGrid>
              <a:tr h="511373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+mj-lt"/>
                        </a:rPr>
                        <a:t>THEMES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8013591"/>
                  </a:ext>
                </a:extLst>
              </a:tr>
              <a:tr h="708914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Uniqueness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Self-expression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Belonging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Confidence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3867931"/>
                  </a:ext>
                </a:extLst>
              </a:tr>
              <a:tr h="708914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Perseverance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Conflicts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Opinions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Impulses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209771"/>
                  </a:ext>
                </a:extLst>
              </a:tr>
              <a:tr h="511373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Pers’ Satisfaction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Maturity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Feedback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Autonomy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1031278"/>
                  </a:ext>
                </a:extLst>
              </a:tr>
              <a:tr h="511373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Efficacy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Identity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Hope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Joy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1840781"/>
                  </a:ext>
                </a:extLst>
              </a:tr>
              <a:tr h="1012734"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389741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D543E-266A-D937-DD1A-C37C0279BEF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FFB9EBD-2FC9-10CB-CA94-3297BB1AA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0300" y="5330949"/>
            <a:ext cx="7930340" cy="640470"/>
          </a:xfrm>
        </p:spPr>
        <p:txBody>
          <a:bodyPr/>
          <a:lstStyle/>
          <a:p>
            <a:r>
              <a:rPr lang="en-US" dirty="0"/>
              <a:t>Survey Questions Themes 1</a:t>
            </a:r>
          </a:p>
        </p:txBody>
      </p:sp>
    </p:spTree>
    <p:extLst>
      <p:ext uri="{BB962C8B-B14F-4D97-AF65-F5344CB8AC3E}">
        <p14:creationId xmlns:p14="http://schemas.microsoft.com/office/powerpoint/2010/main" val="41276951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Placeholder 2">
            <a:extLst>
              <a:ext uri="{FF2B5EF4-FFF2-40B4-BE49-F238E27FC236}">
                <a16:creationId xmlns:a16="http://schemas.microsoft.com/office/drawing/2014/main" id="{C60AA2D2-28D7-69D7-F6C5-B31DAD3332C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05779751"/>
              </p:ext>
            </p:extLst>
          </p:nvPr>
        </p:nvGraphicFramePr>
        <p:xfrm>
          <a:off x="3670300" y="584200"/>
          <a:ext cx="7930340" cy="396468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982585">
                  <a:extLst>
                    <a:ext uri="{9D8B030D-6E8A-4147-A177-3AD203B41FA5}">
                      <a16:colId xmlns:a16="http://schemas.microsoft.com/office/drawing/2014/main" val="127040821"/>
                    </a:ext>
                  </a:extLst>
                </a:gridCol>
                <a:gridCol w="1982585">
                  <a:extLst>
                    <a:ext uri="{9D8B030D-6E8A-4147-A177-3AD203B41FA5}">
                      <a16:colId xmlns:a16="http://schemas.microsoft.com/office/drawing/2014/main" val="149845700"/>
                    </a:ext>
                  </a:extLst>
                </a:gridCol>
                <a:gridCol w="1982585">
                  <a:extLst>
                    <a:ext uri="{9D8B030D-6E8A-4147-A177-3AD203B41FA5}">
                      <a16:colId xmlns:a16="http://schemas.microsoft.com/office/drawing/2014/main" val="3119692462"/>
                    </a:ext>
                  </a:extLst>
                </a:gridCol>
                <a:gridCol w="1982585">
                  <a:extLst>
                    <a:ext uri="{9D8B030D-6E8A-4147-A177-3AD203B41FA5}">
                      <a16:colId xmlns:a16="http://schemas.microsoft.com/office/drawing/2014/main" val="3472639139"/>
                    </a:ext>
                  </a:extLst>
                </a:gridCol>
              </a:tblGrid>
              <a:tr h="511373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+mj-lt"/>
                        </a:rPr>
                        <a:t>THEMES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8013591"/>
                  </a:ext>
                </a:extLst>
              </a:tr>
              <a:tr h="708914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Independence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Self-concept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Flexibility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Adversity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3867931"/>
                  </a:ext>
                </a:extLst>
              </a:tr>
              <a:tr h="708914">
                <a:tc>
                  <a:txBody>
                    <a:bodyPr/>
                    <a:lstStyle/>
                    <a:p>
                      <a:pPr algn="ctr"/>
                      <a:r>
                        <a:rPr lang="en-US" b="0"/>
                        <a:t>Social acceptance 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Fortitude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Opportunities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Goals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209771"/>
                  </a:ext>
                </a:extLst>
              </a:tr>
              <a:tr h="511373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Authenticity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Assertiveness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Reflection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/>
                        <a:t>Intraspection</a:t>
                      </a:r>
                      <a:endParaRPr lang="en-US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1031278"/>
                  </a:ext>
                </a:extLst>
              </a:tr>
              <a:tr h="511373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Independence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Self-acceptance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Community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Freedom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1840781"/>
                  </a:ext>
                </a:extLst>
              </a:tr>
              <a:tr h="1012734"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389741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D543E-266A-D937-DD1A-C37C0279BEF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FFB9EBD-2FC9-10CB-CA94-3297BB1AA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0300" y="5330949"/>
            <a:ext cx="7930340" cy="640470"/>
          </a:xfrm>
        </p:spPr>
        <p:txBody>
          <a:bodyPr/>
          <a:lstStyle/>
          <a:p>
            <a:r>
              <a:rPr lang="en-US" dirty="0"/>
              <a:t>Survey Questions Themes 2</a:t>
            </a:r>
          </a:p>
        </p:txBody>
      </p:sp>
    </p:spTree>
    <p:extLst>
      <p:ext uri="{BB962C8B-B14F-4D97-AF65-F5344CB8AC3E}">
        <p14:creationId xmlns:p14="http://schemas.microsoft.com/office/powerpoint/2010/main" val="41444639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ble Placeholder 5">
            <a:extLst>
              <a:ext uri="{FF2B5EF4-FFF2-40B4-BE49-F238E27FC236}">
                <a16:creationId xmlns:a16="http://schemas.microsoft.com/office/drawing/2014/main" id="{D0383145-1500-58E2-D52A-D1A687F0B62D}"/>
              </a:ext>
            </a:extLst>
          </p:cNvPr>
          <p:cNvPicPr>
            <a:picLocks noGrp="1" noChangeAspect="1"/>
          </p:cNvPicPr>
          <p:nvPr>
            <p:ph type="tbl" sz="quarter" idx="10"/>
          </p:nvPr>
        </p:nvPicPr>
        <p:blipFill>
          <a:blip r:embed="rId3"/>
          <a:stretch>
            <a:fillRect/>
          </a:stretch>
        </p:blipFill>
        <p:spPr>
          <a:xfrm>
            <a:off x="3295954" y="0"/>
            <a:ext cx="6657030" cy="665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286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0C1B7-6E4E-3DEE-50C0-1CA3B1430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60" y="411479"/>
            <a:ext cx="5486400" cy="329184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734F0-2DDD-AF70-F13D-F9E4C19294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4360" y="4549552"/>
            <a:ext cx="6390640" cy="1917192"/>
          </a:xfrm>
        </p:spPr>
        <p:txBody>
          <a:bodyPr/>
          <a:lstStyle/>
          <a:p>
            <a:r>
              <a:rPr lang="en-US" dirty="0"/>
              <a:t>Dr. Gail Hunter</a:t>
            </a:r>
          </a:p>
          <a:p>
            <a:r>
              <a:rPr lang="en-US" dirty="0"/>
              <a:t>267-456-8868</a:t>
            </a:r>
          </a:p>
          <a:p>
            <a:r>
              <a:rPr lang="en-US" dirty="0" err="1"/>
              <a:t>Ghunter@wau.edu</a:t>
            </a:r>
            <a:endParaRPr lang="en-US" dirty="0"/>
          </a:p>
          <a:p>
            <a:r>
              <a:rPr lang="en-US" dirty="0"/>
              <a:t>gaillouisehunter.wixsite.com/psychology</a:t>
            </a:r>
          </a:p>
        </p:txBody>
      </p:sp>
    </p:spTree>
    <p:extLst>
      <p:ext uri="{BB962C8B-B14F-4D97-AF65-F5344CB8AC3E}">
        <p14:creationId xmlns:p14="http://schemas.microsoft.com/office/powerpoint/2010/main" val="4261132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C436628-4B01-D036-4E88-5B17B1E90A9B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/>
          <a:stretch>
            <a:fillRect/>
          </a:stretch>
        </p:blipFill>
        <p:spPr>
          <a:xfrm>
            <a:off x="6587798" y="792843"/>
            <a:ext cx="4691011" cy="548095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C0B15C1-A412-C779-79CE-899BAFA44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66333"/>
            <a:ext cx="9778365" cy="835344"/>
          </a:xfrm>
        </p:spPr>
        <p:txBody>
          <a:bodyPr/>
          <a:lstStyle/>
          <a:p>
            <a:r>
              <a:rPr lang="en-US" dirty="0"/>
              <a:t>Identity Status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E645C9-1D13-9E7D-FE03-9A3CB50F7380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4"/>
          <a:stretch>
            <a:fillRect/>
          </a:stretch>
        </p:blipFill>
        <p:spPr>
          <a:xfrm>
            <a:off x="1144853" y="1360715"/>
            <a:ext cx="4628327" cy="491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85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09B38CAA-FF9F-9910-C9D9-33DE6C49EA75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/>
          <a:stretch>
            <a:fillRect/>
          </a:stretch>
        </p:blipFill>
        <p:spPr>
          <a:xfrm>
            <a:off x="6570118" y="1065927"/>
            <a:ext cx="4508477" cy="520787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3FD899E-AD4F-7A4F-E984-1723466DE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52" y="170106"/>
            <a:ext cx="9778365" cy="895820"/>
          </a:xfrm>
        </p:spPr>
        <p:txBody>
          <a:bodyPr/>
          <a:lstStyle/>
          <a:p>
            <a:r>
              <a:rPr lang="en-US" dirty="0"/>
              <a:t>Opportunities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66D57C-3888-739F-EB2F-76C6C900E8B0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4"/>
          <a:stretch>
            <a:fillRect/>
          </a:stretch>
        </p:blipFill>
        <p:spPr>
          <a:xfrm>
            <a:off x="1181357" y="1481667"/>
            <a:ext cx="4417130" cy="479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72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6C441B-5616-D5DF-790E-6E4B0576D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75888"/>
            <a:ext cx="9778365" cy="805106"/>
          </a:xfrm>
        </p:spPr>
        <p:txBody>
          <a:bodyPr/>
          <a:lstStyle/>
          <a:p>
            <a:r>
              <a:rPr lang="en-US" dirty="0"/>
              <a:t>Sense of Freedom</a:t>
            </a:r>
          </a:p>
        </p:txBody>
      </p: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B4DB06D6-32AB-5710-911A-1A97047DEB81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/>
          <a:stretch>
            <a:fillRect/>
          </a:stretch>
        </p:blipFill>
        <p:spPr>
          <a:xfrm>
            <a:off x="6540598" y="540953"/>
            <a:ext cx="5057042" cy="5732848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2263E67-6847-0B57-E4D1-EAEED69226B5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4"/>
          <a:stretch>
            <a:fillRect/>
          </a:stretch>
        </p:blipFill>
        <p:spPr>
          <a:xfrm>
            <a:off x="594360" y="1180994"/>
            <a:ext cx="5411517" cy="544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71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406138"/>
            <a:ext cx="9778365" cy="756276"/>
          </a:xfrm>
        </p:spPr>
        <p:txBody>
          <a:bodyPr/>
          <a:lstStyle/>
          <a:p>
            <a:r>
              <a:rPr lang="en-US" dirty="0"/>
              <a:t>Self-reflection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8CEA4F-D72A-C069-6A51-328B103CA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F26ED46-201E-F51E-7DCE-4D1CF8B413C4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/>
          <a:stretch>
            <a:fillRect/>
          </a:stretch>
        </p:blipFill>
        <p:spPr>
          <a:xfrm>
            <a:off x="6537477" y="656730"/>
            <a:ext cx="5060164" cy="5891685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B0489A-2857-DEA5-1EFA-56FF1286548C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4"/>
          <a:stretch>
            <a:fillRect/>
          </a:stretch>
        </p:blipFill>
        <p:spPr>
          <a:xfrm>
            <a:off x="594360" y="1323586"/>
            <a:ext cx="5060164" cy="553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12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A258B-6A2B-B20A-5F08-35AB4BEDB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84005"/>
            <a:ext cx="9778365" cy="464176"/>
          </a:xfrm>
        </p:spPr>
        <p:txBody>
          <a:bodyPr/>
          <a:lstStyle/>
          <a:p>
            <a:r>
              <a:rPr lang="en-US" dirty="0"/>
              <a:t>Community-minded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1D10E1C-4920-468A-C5A8-6A54AB462159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6611899" y="743723"/>
            <a:ext cx="4658953" cy="553007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41FECD4-F58C-7763-B754-F022CCC45081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/>
          <a:stretch>
            <a:fillRect/>
          </a:stretch>
        </p:blipFill>
        <p:spPr>
          <a:xfrm>
            <a:off x="1151561" y="1308549"/>
            <a:ext cx="4658953" cy="496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28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F9E4A-E09E-3248-D1A8-FB637623A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0"/>
            <a:ext cx="9778365" cy="939526"/>
          </a:xfrm>
        </p:spPr>
        <p:txBody>
          <a:bodyPr/>
          <a:lstStyle/>
          <a:p>
            <a:r>
              <a:rPr lang="en-US" dirty="0"/>
              <a:t>Flexibility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748D8B7-E5C3-5EFD-20A4-54E1D1D4FA95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6642560" y="270759"/>
            <a:ext cx="4955080" cy="6003042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319BEF4-ECD3-0873-C1E1-6379E5C9A6CE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/>
          <a:stretch>
            <a:fillRect/>
          </a:stretch>
        </p:blipFill>
        <p:spPr>
          <a:xfrm>
            <a:off x="594360" y="1209524"/>
            <a:ext cx="5178895" cy="576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774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4D748-AF57-1CDD-2778-F68EC15ED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33735"/>
            <a:ext cx="9778365" cy="900540"/>
          </a:xfrm>
        </p:spPr>
        <p:txBody>
          <a:bodyPr/>
          <a:lstStyle/>
          <a:p>
            <a:r>
              <a:rPr lang="en-US" dirty="0"/>
              <a:t>Social-acceptance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6C5C869-D91B-E6A2-ED9E-F6366CB1F936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6553899" y="507693"/>
            <a:ext cx="5043741" cy="5766108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A6B31BF-E678-EAC5-8131-DA87FC5E76E8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/>
          <a:stretch>
            <a:fillRect/>
          </a:stretch>
        </p:blipFill>
        <p:spPr>
          <a:xfrm>
            <a:off x="1108074" y="1451429"/>
            <a:ext cx="4641479" cy="482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2771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78853419_Win32_SL_V5" id="{958D2C9E-948D-4354-BF9D-DF8AE3C2B240}" vid="{22D4A967-05D2-4D72-8594-54CFF34148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8A8ECD1-788F-484B-9043-D957FCFDF1FA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6D24F1A-6251-4B9A-A918-7D6F3A8F7E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0FE134-9032-4C7F-BC57-C7DE3F833363}">
  <ds:schemaRefs>
    <ds:schemaRef ds:uri="http://schemas.microsoft.com/office/2006/metadata/properties"/>
    <ds:schemaRef ds:uri="http://www.w3.org/2000/xmlns/"/>
    <ds:schemaRef ds:uri="71af3243-3dd4-4a8d-8c0d-dd76da1f02a5"/>
    <ds:schemaRef ds:uri="http://schemas.microsoft.com/sharepoint/v3"/>
    <ds:schemaRef ds:uri="http://www.w3.org/2001/XMLSchema-instance"/>
    <ds:schemaRef ds:uri="http://schemas.microsoft.com/office/infopath/2007/PartnerControls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</TotalTime>
  <Words>121</Words>
  <Application>Microsoft Office PowerPoint</Application>
  <PresentationFormat>Widescreen</PresentationFormat>
  <Paragraphs>77</Paragraphs>
  <Slides>28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Franklin Gothic Book</vt:lpstr>
      <vt:lpstr>Franklin Gothic Demi</vt:lpstr>
      <vt:lpstr>Custom</vt:lpstr>
      <vt:lpstr>Socio-cognitive  Awareness  Spring 2024 12/18/2015 </vt:lpstr>
      <vt:lpstr>PowerPoint Presentation</vt:lpstr>
      <vt:lpstr>Identity Status </vt:lpstr>
      <vt:lpstr>Opportunities </vt:lpstr>
      <vt:lpstr>Sense of Freedom</vt:lpstr>
      <vt:lpstr>Self-reflection </vt:lpstr>
      <vt:lpstr>Community-minded</vt:lpstr>
      <vt:lpstr>Flexibility </vt:lpstr>
      <vt:lpstr>Social-acceptance </vt:lpstr>
      <vt:lpstr>Self-concept </vt:lpstr>
      <vt:lpstr>Gender</vt:lpstr>
      <vt:lpstr>Aspirations </vt:lpstr>
      <vt:lpstr>Self-awareness  Spring 2024 12/18/2015 </vt:lpstr>
      <vt:lpstr>PowerPoint Presentation</vt:lpstr>
      <vt:lpstr>Self-expression </vt:lpstr>
      <vt:lpstr>Independence </vt:lpstr>
      <vt:lpstr>Gender</vt:lpstr>
      <vt:lpstr>Fortitude</vt:lpstr>
      <vt:lpstr>Facing Adversity </vt:lpstr>
      <vt:lpstr>Intraspection</vt:lpstr>
      <vt:lpstr>Assertiveness </vt:lpstr>
      <vt:lpstr>Emotional Intelligence </vt:lpstr>
      <vt:lpstr>Goal-setting</vt:lpstr>
      <vt:lpstr>Developmental stage</vt:lpstr>
      <vt:lpstr>Survey Questions Themes 1</vt:lpstr>
      <vt:lpstr>Survey Questions Themes 2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Socio-cognitive  Awareness</dc:title>
  <dc:creator>Gail Hunter</dc:creator>
  <cp:lastModifiedBy>Gail Hunter</cp:lastModifiedBy>
  <cp:revision>15</cp:revision>
  <dcterms:created xsi:type="dcterms:W3CDTF">2024-03-30T00:46:56Z</dcterms:created>
  <dcterms:modified xsi:type="dcterms:W3CDTF">2025-08-13T13:15:26Z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