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9"/>
  </p:notesMasterIdLst>
  <p:handoutMasterIdLst>
    <p:handoutMasterId r:id="rId30"/>
  </p:handoutMasterIdLst>
  <p:sldIdLst>
    <p:sldId id="282" r:id="rId5"/>
    <p:sldId id="314" r:id="rId6"/>
    <p:sldId id="331" r:id="rId7"/>
    <p:sldId id="330" r:id="rId8"/>
    <p:sldId id="327" r:id="rId9"/>
    <p:sldId id="333" r:id="rId10"/>
    <p:sldId id="312" r:id="rId11"/>
    <p:sldId id="304" r:id="rId12"/>
    <p:sldId id="307" r:id="rId13"/>
    <p:sldId id="281" r:id="rId14"/>
    <p:sldId id="329" r:id="rId15"/>
    <p:sldId id="315" r:id="rId16"/>
    <p:sldId id="332" r:id="rId17"/>
    <p:sldId id="328" r:id="rId18"/>
    <p:sldId id="317" r:id="rId19"/>
    <p:sldId id="318" r:id="rId20"/>
    <p:sldId id="319" r:id="rId21"/>
    <p:sldId id="321" r:id="rId22"/>
    <p:sldId id="322" r:id="rId23"/>
    <p:sldId id="323" r:id="rId24"/>
    <p:sldId id="324" r:id="rId25"/>
    <p:sldId id="325" r:id="rId26"/>
    <p:sldId id="326" r:id="rId27"/>
    <p:sldId id="297" r:id="rId2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622" autoAdjust="0"/>
    <p:restoredTop sz="95388" autoAdjust="0"/>
  </p:normalViewPr>
  <p:slideViewPr>
    <p:cSldViewPr snapToGrid="0" snapToObjects="1">
      <p:cViewPr varScale="1">
        <p:scale>
          <a:sx n="76" d="100"/>
          <a:sy n="76" d="100"/>
        </p:scale>
        <p:origin x="132" y="40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2D9546-894D-84F5-770A-04AD73F9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523" y="372866"/>
            <a:ext cx="7043617" cy="88630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C5A673-47ED-4BF5-D10E-696DD20527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8" y="1995714"/>
            <a:ext cx="7043618" cy="404626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UICTFontTextStyleBody"/>
              </a:rPr>
              <a:t>     Dr. Gail Hunter</a:t>
            </a:r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Research Presentation Agenda</a:t>
            </a:r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             Overview/Rationale</a:t>
            </a:r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            The Zone Webpages</a:t>
            </a:r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Comparing 2015 &amp; 2024 Survey Results: InnerScape, The Self &amp; Word Associations</a:t>
            </a:r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                  Conclusion</a:t>
            </a:r>
            <a:endParaRPr lang="en-US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340261A-BC0C-4B72-1A83-7FCE33E3C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301" y="1479598"/>
            <a:ext cx="3965946" cy="454337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70F6B4B-1D95-F09B-0D77-4AC246FA6CF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41107" y="1658679"/>
            <a:ext cx="3716018" cy="43642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44A130-A8B2-E230-8C0E-B0186FB4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1" y="489098"/>
            <a:ext cx="7796464" cy="834276"/>
          </a:xfrm>
        </p:spPr>
        <p:txBody>
          <a:bodyPr/>
          <a:lstStyle/>
          <a:p>
            <a:r>
              <a:rPr lang="en-US" dirty="0"/>
              <a:t>Connectedness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BBA9-B3B9-6D77-D4B9-F66AC800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099" y="319468"/>
            <a:ext cx="3175001" cy="609220"/>
          </a:xfrm>
        </p:spPr>
        <p:txBody>
          <a:bodyPr/>
          <a:lstStyle/>
          <a:p>
            <a:r>
              <a:rPr lang="en-US" dirty="0"/>
              <a:t>Efficacy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D52FC-42EB-8E6C-ADB5-8FB59F137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9CFA9F-EABC-6784-EE41-C1CA9642F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35200" y="1204891"/>
            <a:ext cx="4692533" cy="53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68" y="1330476"/>
            <a:ext cx="5330027" cy="2630714"/>
          </a:xfrm>
        </p:spPr>
        <p:txBody>
          <a:bodyPr/>
          <a:lstStyle/>
          <a:p>
            <a:r>
              <a:rPr lang="en-US" dirty="0" err="1"/>
              <a:t>Innerspace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Spring 2024</a:t>
            </a:r>
            <a:br>
              <a:rPr lang="en-US" dirty="0"/>
            </a:br>
            <a:r>
              <a:rPr lang="en-US" dirty="0"/>
              <a:t>4/2014  - 11/2023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17552" y="515048"/>
            <a:ext cx="703163" cy="335713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7E4CBC-44CC-269A-302A-710D74C4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52" y="2794000"/>
            <a:ext cx="5337048" cy="1625600"/>
          </a:xfrm>
        </p:spPr>
        <p:txBody>
          <a:bodyPr/>
          <a:lstStyle/>
          <a:p>
            <a:r>
              <a:rPr lang="en-US" sz="2800" dirty="0"/>
              <a:t>Including</a:t>
            </a:r>
            <a:br>
              <a:rPr lang="en-US" sz="2800" dirty="0"/>
            </a:br>
            <a:r>
              <a:rPr lang="en-US" sz="2800" dirty="0"/>
              <a:t>Spring &amp; Fall 2023</a:t>
            </a:r>
            <a:br>
              <a:rPr lang="en-US" sz="2800" dirty="0"/>
            </a:br>
            <a:r>
              <a:rPr lang="en-US" sz="2800" dirty="0"/>
              <a:t>WAU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7FBE8-E48A-489D-5694-7C20AAD6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 descr="A screenshot of a phone&#10;&#10;Description automatically generated">
            <a:extLst>
              <a:ext uri="{FF2B5EF4-FFF2-40B4-BE49-F238E27FC236}">
                <a16:creationId xmlns:a16="http://schemas.microsoft.com/office/drawing/2014/main" id="{71076559-C856-3B8C-12A1-9FB973C8A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0" y="457199"/>
            <a:ext cx="4801005" cy="5926137"/>
          </a:xfrm>
        </p:spPr>
      </p:pic>
    </p:spTree>
    <p:extLst>
      <p:ext uri="{BB962C8B-B14F-4D97-AF65-F5344CB8AC3E}">
        <p14:creationId xmlns:p14="http://schemas.microsoft.com/office/powerpoint/2010/main" val="177706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1DFF-1E3D-35F7-8EC6-9D3D7C1F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Effectiveness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C2B04-99CF-9C6C-87F6-A4EFE251A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83D194-7899-2E3E-7172-92A69636EC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20287" y="2303853"/>
            <a:ext cx="3183902" cy="3719512"/>
          </a:xfrm>
          <a:prstGeom prst="rect">
            <a:avLst/>
          </a:prstGeom>
        </p:spPr>
      </p:pic>
      <p:pic>
        <p:nvPicPr>
          <p:cNvPr id="1026" name="Picture 2" descr="Forms response chart. Question title: Can you distinguish any changes in your self concept since the beginning of this course?. Number of responses: 8 responses.">
            <a:extLst>
              <a:ext uri="{FF2B5EF4-FFF2-40B4-BE49-F238E27FC236}">
                <a16:creationId xmlns:a16="http://schemas.microsoft.com/office/drawing/2014/main" id="{8AFF0474-B7EB-42F6-9388-46C0EDC7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" y="3268869"/>
            <a:ext cx="5034759" cy="2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6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D05B1F-B505-28AA-95AC-3AF0CC46DC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05732" y="1156958"/>
            <a:ext cx="3870211" cy="454408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205F671-2164-13AD-D8BE-45E39300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45" y="457199"/>
            <a:ext cx="3727175" cy="695359"/>
          </a:xfrm>
        </p:spPr>
        <p:txBody>
          <a:bodyPr/>
          <a:lstStyle/>
          <a:p>
            <a:r>
              <a:rPr lang="en-US" dirty="0"/>
              <a:t>Opinions</a:t>
            </a:r>
          </a:p>
        </p:txBody>
      </p:sp>
      <p:pic>
        <p:nvPicPr>
          <p:cNvPr id="2050" name="Picture 2" descr="Forms response chart. Question title:  Do you ever spend time thinking about how others feel about you?&#10;. Number of responses: 8 responses.">
            <a:extLst>
              <a:ext uri="{FF2B5EF4-FFF2-40B4-BE49-F238E27FC236}">
                <a16:creationId xmlns:a16="http://schemas.microsoft.com/office/drawing/2014/main" id="{5C18AB1F-834E-411D-8DBB-7CAF36AA1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r="26964"/>
          <a:stretch/>
        </p:blipFill>
        <p:spPr bwMode="auto">
          <a:xfrm>
            <a:off x="246466" y="2475707"/>
            <a:ext cx="4459266" cy="23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DAEADF8-D11C-B81B-C6D1-10FB6D6D36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46551" y="1182376"/>
            <a:ext cx="4233421" cy="41441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5F04C9-3570-76FB-135A-8A1370B6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864895"/>
            <a:ext cx="3786809" cy="794750"/>
          </a:xfrm>
        </p:spPr>
        <p:txBody>
          <a:bodyPr/>
          <a:lstStyle/>
          <a:p>
            <a:r>
              <a:rPr lang="en-US" dirty="0"/>
              <a:t>Connection</a:t>
            </a:r>
          </a:p>
        </p:txBody>
      </p:sp>
      <p:pic>
        <p:nvPicPr>
          <p:cNvPr id="3074" name="Picture 2" descr="Forms response chart. Question title: Is there anyone that you especially enjoy talking with about your current feelings and experiences?&#10;. Number of responses: 8 responses.">
            <a:extLst>
              <a:ext uri="{FF2B5EF4-FFF2-40B4-BE49-F238E27FC236}">
                <a16:creationId xmlns:a16="http://schemas.microsoft.com/office/drawing/2014/main" id="{74322F84-5D4C-4E66-B786-8635AE32B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4" y="2024149"/>
            <a:ext cx="6211956" cy="31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8D3324-B6D5-90C7-8DB5-33088B40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09" y="202724"/>
            <a:ext cx="4652387" cy="725964"/>
          </a:xfrm>
        </p:spPr>
        <p:txBody>
          <a:bodyPr/>
          <a:lstStyle/>
          <a:p>
            <a:r>
              <a:rPr lang="en-US" dirty="0"/>
              <a:t>Free to Dream</a:t>
            </a:r>
          </a:p>
        </p:txBody>
      </p:sp>
      <p:pic>
        <p:nvPicPr>
          <p:cNvPr id="4098" name="Picture 2" descr="Forms response chart. Question title: Does anyone listen to you in a way that makes you feel that you have endless capabilities and possibilities?&#10;. Number of responses: 8 responses.">
            <a:extLst>
              <a:ext uri="{FF2B5EF4-FFF2-40B4-BE49-F238E27FC236}">
                <a16:creationId xmlns:a16="http://schemas.microsoft.com/office/drawing/2014/main" id="{BF2B74A9-78F4-488E-B100-E98AC153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" y="928688"/>
            <a:ext cx="6846277" cy="31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7AE1FF-8264-9453-8C7D-C20DBE7D750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320791" y="2416105"/>
            <a:ext cx="4496256" cy="41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85462" y="298508"/>
            <a:ext cx="4176489" cy="630180"/>
          </a:xfrm>
        </p:spPr>
        <p:txBody>
          <a:bodyPr/>
          <a:lstStyle/>
          <a:p>
            <a:r>
              <a:rPr lang="en-US" dirty="0"/>
              <a:t>Joyful Spirit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6E2650F-B930-E66A-C583-5401F97283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33741" y="1766937"/>
            <a:ext cx="3729144" cy="4347765"/>
          </a:xfrm>
          <a:prstGeom prst="rect">
            <a:avLst/>
          </a:prstGeom>
        </p:spPr>
      </p:pic>
      <p:pic>
        <p:nvPicPr>
          <p:cNvPr id="5122" name="Picture 2" descr="Forms response chart. Question title: How do you feel when you hear the current Pharrel hit &quot;Happy&quot;?&#10;. Number of responses: 8 responses.">
            <a:extLst>
              <a:ext uri="{FF2B5EF4-FFF2-40B4-BE49-F238E27FC236}">
                <a16:creationId xmlns:a16="http://schemas.microsoft.com/office/drawing/2014/main" id="{D3336DB7-6BA9-41F1-BC8D-813B56007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9"/>
          <a:stretch/>
        </p:blipFill>
        <p:spPr bwMode="auto">
          <a:xfrm>
            <a:off x="90434" y="1084656"/>
            <a:ext cx="4843307" cy="27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1" y="218147"/>
            <a:ext cx="3366199" cy="710541"/>
          </a:xfrm>
        </p:spPr>
        <p:txBody>
          <a:bodyPr/>
          <a:lstStyle/>
          <a:p>
            <a:r>
              <a:rPr lang="en-US" dirty="0"/>
              <a:t>Safe Zone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6" name="Picture 2" descr="Forms response chart. Question title: Do you have people in your life that make you feel freer to be yourself when you are around them?&#10;. Number of responses: 8 responses.">
            <a:extLst>
              <a:ext uri="{FF2B5EF4-FFF2-40B4-BE49-F238E27FC236}">
                <a16:creationId xmlns:a16="http://schemas.microsoft.com/office/drawing/2014/main" id="{D54DCBB9-8E6E-4FCD-B769-CFD6170D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6394101" cy="269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5C69B55-E5ED-E67B-163D-48B27B2589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61559" y="1707826"/>
            <a:ext cx="4459077" cy="43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1265D6-9C06-DC19-651B-A3A25369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Foundation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4136A6-94B5-2B5D-6405-9E8076DBB4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UICTFontTextStyleBody"/>
              </a:rPr>
              <a:t>My 2nd master’s thesis is on the topic of </a:t>
            </a:r>
            <a:r>
              <a:rPr lang="en-US" b="0" i="0" dirty="0" err="1">
                <a:effectLst/>
                <a:latin typeface="UICTFontTextStyleBody"/>
              </a:rPr>
              <a:t>Adol</a:t>
            </a:r>
            <a:r>
              <a:rPr lang="en-US" b="0" i="0" dirty="0">
                <a:effectLst/>
                <a:latin typeface="UICTFontTextStyleBody"/>
              </a:rPr>
              <a:t>’ ID focused on the work of Seth Schwartz</a:t>
            </a:r>
          </a:p>
          <a:p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My doctoral research topic was MC in CT based on the work of </a:t>
            </a:r>
            <a:r>
              <a:rPr lang="en-US" b="0" i="0" dirty="0" err="1">
                <a:effectLst/>
                <a:latin typeface="UICTFontTextStyleBody"/>
              </a:rPr>
              <a:t>Manivong</a:t>
            </a:r>
            <a:r>
              <a:rPr lang="en-US" b="0" i="0" dirty="0">
                <a:effectLst/>
                <a:latin typeface="UICTFontTextStyleBody"/>
              </a:rPr>
              <a:t> J. </a:t>
            </a:r>
            <a:r>
              <a:rPr lang="en-US" b="0" i="0" dirty="0" err="1">
                <a:effectLst/>
                <a:latin typeface="UICTFontTextStyleBody"/>
              </a:rPr>
              <a:t>Ratts</a:t>
            </a:r>
            <a:r>
              <a:rPr lang="en-US" b="0" i="0" dirty="0">
                <a:effectLst/>
                <a:latin typeface="UICTFontTextStyleBody"/>
              </a:rPr>
              <a:t> 2015/16,</a:t>
            </a:r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which I have converted into a pro’ dev’ activity/course</a:t>
            </a:r>
            <a:endParaRPr lang="en-US" dirty="0">
              <a:effectLst/>
              <a:latin typeface=".AppleSystemUIFont"/>
            </a:endParaRPr>
          </a:p>
          <a:p>
            <a:endParaRPr lang="en-US" b="0" i="0" dirty="0">
              <a:effectLst/>
              <a:latin typeface="UICTFontTextStyleBody"/>
            </a:endParaRPr>
          </a:p>
          <a:p>
            <a:r>
              <a:rPr lang="en-US" b="0" i="0" dirty="0">
                <a:effectLst/>
                <a:latin typeface="UICTFontTextStyleBody"/>
              </a:rPr>
              <a:t>My 1st master’s project is a multimedia production of Maya Angelou’s Inaugural Poem ‘On the Pulse of Morning’, listed on a commemorative website.</a:t>
            </a:r>
            <a:endParaRPr lang="en-US" dirty="0">
              <a:effectLst/>
              <a:latin typeface=".AppleSystemUIFon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Does anyone make you feel as though you can&amp;apos;t be your true self when you are in their company?&#10;. Number of responses: 8 responses.">
            <a:extLst>
              <a:ext uri="{FF2B5EF4-FFF2-40B4-BE49-F238E27FC236}">
                <a16:creationId xmlns:a16="http://schemas.microsoft.com/office/drawing/2014/main" id="{9AF803E1-5A68-4D15-8195-8EB4F8DB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8" y="1190027"/>
            <a:ext cx="5889239" cy="24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8812C-0BA5-CC64-C4CD-4E579F92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1" y="398691"/>
            <a:ext cx="7796464" cy="457199"/>
          </a:xfrm>
        </p:spPr>
        <p:txBody>
          <a:bodyPr/>
          <a:lstStyle/>
          <a:p>
            <a:r>
              <a:rPr lang="en-US" dirty="0"/>
              <a:t>Restrictions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5C0CF-FE1B-B1DC-04E7-648352D4D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3E5FB8-3444-214C-8C73-32C5F7D0D0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1550" y="1814286"/>
            <a:ext cx="4042651" cy="39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Does anyone make you feel as though you can&amp;apos;t be your true self when you are in their company?&#10;. Number of responses: 8 responses.">
            <a:extLst>
              <a:ext uri="{FF2B5EF4-FFF2-40B4-BE49-F238E27FC236}">
                <a16:creationId xmlns:a16="http://schemas.microsoft.com/office/drawing/2014/main" id="{1E2F0A46-3B0F-4B5D-B9CB-3771A838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" y="928688"/>
            <a:ext cx="6351350" cy="267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6343B-5102-71AD-1690-80DD5104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" y="217390"/>
            <a:ext cx="4704225" cy="479617"/>
          </a:xfrm>
        </p:spPr>
        <p:txBody>
          <a:bodyPr/>
          <a:lstStyle/>
          <a:p>
            <a:r>
              <a:rPr lang="en-US" dirty="0"/>
              <a:t>Room to grow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334C1-D9FB-04D0-0FD2-28FF0F8AC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46DD50-E82F-4ACE-1852-37B6FF303F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1550" y="1663095"/>
            <a:ext cx="4215306" cy="40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8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F40E-984A-BBB1-0984-1103B35D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62" y="292584"/>
            <a:ext cx="4054482" cy="667399"/>
          </a:xfrm>
        </p:spPr>
        <p:txBody>
          <a:bodyPr/>
          <a:lstStyle/>
          <a:p>
            <a:r>
              <a:rPr lang="en-US" dirty="0"/>
              <a:t>Feel At ease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1F86D-CCAF-0914-3A1F-3AFB35156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218" name="Picture 2" descr="Forms response chart. Question title: How do you feel when you can&amp;apos;t think of anything to say to friends?&#10;. Number of responses: 8 responses.">
            <a:extLst>
              <a:ext uri="{FF2B5EF4-FFF2-40B4-BE49-F238E27FC236}">
                <a16:creationId xmlns:a16="http://schemas.microsoft.com/office/drawing/2014/main" id="{2F185F20-FDE2-46D2-8324-A4F9CF49F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9"/>
          <a:stretch/>
        </p:blipFill>
        <p:spPr bwMode="auto">
          <a:xfrm>
            <a:off x="0" y="928688"/>
            <a:ext cx="5446644" cy="3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F0F48D-CE3F-0F67-1A99-A38297BB76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23216" y="2226364"/>
            <a:ext cx="3657791" cy="43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8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 response chart. Question title: Do you listen to anyone in a way that makes them feel that they have endless capabilities and possibilities?&#10;. Number of responses: 8 responses.">
            <a:extLst>
              <a:ext uri="{FF2B5EF4-FFF2-40B4-BE49-F238E27FC236}">
                <a16:creationId xmlns:a16="http://schemas.microsoft.com/office/drawing/2014/main" id="{21D1E1B8-8C97-42B9-AA1C-5FFA4F84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" y="1166468"/>
            <a:ext cx="6126502" cy="2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CEDA8-80B5-0099-B622-69BB3E88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7" y="219417"/>
            <a:ext cx="6040363" cy="947051"/>
          </a:xfrm>
        </p:spPr>
        <p:txBody>
          <a:bodyPr/>
          <a:lstStyle/>
          <a:p>
            <a:r>
              <a:rPr lang="en-US" dirty="0"/>
              <a:t>Hope </a:t>
            </a:r>
            <a:r>
              <a:rPr lang="en-US"/>
              <a:t>&amp; Efficacy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3C9B4-0CA5-274C-29A5-C7C467AC3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456708-FA0F-DA86-043E-D469EA1C832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79169" y="1728870"/>
            <a:ext cx="4308249" cy="42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Dr. Gail Hunter</a:t>
            </a:r>
          </a:p>
          <a:p>
            <a:r>
              <a:rPr lang="en-US" dirty="0"/>
              <a:t>267-456-8868</a:t>
            </a:r>
          </a:p>
          <a:p>
            <a:r>
              <a:rPr lang="en-US" dirty="0"/>
              <a:t>Ghunter@wau.edu</a:t>
            </a:r>
          </a:p>
          <a:p>
            <a:r>
              <a:rPr lang="en-US" dirty="0"/>
              <a:t>gaillouisehunter.wixsite.com/psychology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1B4A3-4E47-526F-C70C-59F7FDF65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survey table with text&#10;&#10;Description automatically generated">
            <a:extLst>
              <a:ext uri="{FF2B5EF4-FFF2-40B4-BE49-F238E27FC236}">
                <a16:creationId xmlns:a16="http://schemas.microsoft.com/office/drawing/2014/main" id="{181C0465-7546-67ED-04B5-30BD125B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43" y="649354"/>
            <a:ext cx="7197714" cy="57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F938A-DBE5-E00E-85F6-A37CC3838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 descr="A survey questions list&#10;&#10;Description automatically generated with medium confidence">
            <a:extLst>
              <a:ext uri="{FF2B5EF4-FFF2-40B4-BE49-F238E27FC236}">
                <a16:creationId xmlns:a16="http://schemas.microsoft.com/office/drawing/2014/main" id="{255BFC79-72AD-CFFA-BAB4-E0E30C71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17" y="696993"/>
            <a:ext cx="7216765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E19B-2645-22B5-897E-97DE434E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3"/>
            <a:ext cx="7965461" cy="3055107"/>
          </a:xfrm>
        </p:spPr>
        <p:txBody>
          <a:bodyPr/>
          <a:lstStyle/>
          <a:p>
            <a:r>
              <a:rPr lang="en-US" dirty="0"/>
              <a:t>Word Association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Spring 2024</a:t>
            </a:r>
            <a:br>
              <a:rPr lang="en-US" dirty="0"/>
            </a:br>
            <a:r>
              <a:rPr lang="en-US" dirty="0"/>
              <a:t>12/2013 – 1/2014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48162-3349-CD28-5AD4-6B98807B7F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2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185984F0-2EEC-76C9-2FD5-303F047A8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1218" y="173611"/>
            <a:ext cx="4518838" cy="62433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4D69-A802-FC2C-BA35-50A68AAB80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9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56" y="223442"/>
            <a:ext cx="6251073" cy="907680"/>
          </a:xfrm>
        </p:spPr>
        <p:txBody>
          <a:bodyPr anchor="ctr"/>
          <a:lstStyle/>
          <a:p>
            <a:r>
              <a:rPr lang="en-US" dirty="0"/>
              <a:t>Support 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0991799C-624E-5234-82BF-B2330F4C7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051" y="978722"/>
            <a:ext cx="3874556" cy="4595755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C98B19D-DAB8-D901-2650-B8648F272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5857" y="1194212"/>
            <a:ext cx="4460589" cy="48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A2631D-7BDB-4562-9ABD-57E8634E41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41640" y="1333500"/>
            <a:ext cx="3895732" cy="452378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DD6B4B3-C9B8-F65B-970D-113A6E8E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205674"/>
            <a:ext cx="8282763" cy="855360"/>
          </a:xfrm>
        </p:spPr>
        <p:txBody>
          <a:bodyPr/>
          <a:lstStyle/>
          <a:p>
            <a:r>
              <a:rPr lang="en-US" dirty="0"/>
              <a:t>Relevance of Authenticity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E6B03A-330C-6C2E-D190-D442FA0A8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1" y="1333500"/>
            <a:ext cx="4351079" cy="47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79400"/>
            <a:ext cx="7796464" cy="799720"/>
          </a:xfrm>
        </p:spPr>
        <p:txBody>
          <a:bodyPr/>
          <a:lstStyle/>
          <a:p>
            <a:r>
              <a:rPr lang="en-US" dirty="0"/>
              <a:t>Identity Achievement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7ABFDC-8196-BB45-9C62-06C048CA41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49651" y="1445006"/>
            <a:ext cx="3861212" cy="4559421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F6E2E66-9049-F953-A296-39AC45989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6925" y="1562100"/>
            <a:ext cx="3960425" cy="444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purl.org/dc/terms/"/>
    <ds:schemaRef ds:uri="http://schemas.microsoft.com/office/2006/metadata/properties"/>
    <ds:schemaRef ds:uri="230e9df3-be65-4c73-a93b-d1236ebd677e"/>
    <ds:schemaRef ds:uri="http://schemas.microsoft.com/sharepoint/v3"/>
    <ds:schemaRef ds:uri="http://purl.org/dc/dcmitype/"/>
    <ds:schemaRef ds:uri="16c05727-aa75-4e4a-9b5f-8a80a1165891"/>
    <ds:schemaRef ds:uri="71af3243-3dd4-4a8d-8c0d-dd76da1f02a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208</Words>
  <Application>Microsoft Office PowerPoint</Application>
  <PresentationFormat>Widescreen</PresentationFormat>
  <Paragraphs>56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.AppleSystemUIFont</vt:lpstr>
      <vt:lpstr>Arial</vt:lpstr>
      <vt:lpstr>Arial Black</vt:lpstr>
      <vt:lpstr>Calibri</vt:lpstr>
      <vt:lpstr>Sabon Next LT</vt:lpstr>
      <vt:lpstr>UICTFontTextStyleBody</vt:lpstr>
      <vt:lpstr>Custom</vt:lpstr>
      <vt:lpstr>Agenda</vt:lpstr>
      <vt:lpstr>Research Foundation </vt:lpstr>
      <vt:lpstr>PowerPoint Presentation</vt:lpstr>
      <vt:lpstr>PowerPoint Presentation</vt:lpstr>
      <vt:lpstr>Word Association   Spring 2024 12/2013 – 1/2014</vt:lpstr>
      <vt:lpstr>PowerPoint Presentation</vt:lpstr>
      <vt:lpstr>Support </vt:lpstr>
      <vt:lpstr>Relevance of Authenticity </vt:lpstr>
      <vt:lpstr>Identity Achievement </vt:lpstr>
      <vt:lpstr>Connectedness</vt:lpstr>
      <vt:lpstr>Efficacy</vt:lpstr>
      <vt:lpstr>Innerspace   Spring 2024 4/2014  - 11/2023</vt:lpstr>
      <vt:lpstr>Including Spring &amp; Fall 2023 WAU Students</vt:lpstr>
      <vt:lpstr>Course Effectiveness </vt:lpstr>
      <vt:lpstr>Opinions</vt:lpstr>
      <vt:lpstr>Connection</vt:lpstr>
      <vt:lpstr>Free to Dream</vt:lpstr>
      <vt:lpstr>Joyful Spirit</vt:lpstr>
      <vt:lpstr>Safe Zone</vt:lpstr>
      <vt:lpstr>Restrictions </vt:lpstr>
      <vt:lpstr>Room to grow</vt:lpstr>
      <vt:lpstr>Feel At ease</vt:lpstr>
      <vt:lpstr>Hope &amp; Efficacy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association</dc:title>
  <dc:subject/>
  <dc:creator>Gail Hunter</dc:creator>
  <cp:lastModifiedBy>Gail Hunter</cp:lastModifiedBy>
  <cp:revision>29</cp:revision>
  <dcterms:created xsi:type="dcterms:W3CDTF">2024-03-29T23:32:05Z</dcterms:created>
  <dcterms:modified xsi:type="dcterms:W3CDTF">2025-08-13T13:14:41Z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